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9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84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7E36F-B017-43EE-8729-217E97010D11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C9EE2-53FB-4F89-9F24-72DC0EABA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67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3FAA2055-E5B2-436D-BDFC-F619B9B8D691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9466769D-B9A2-4020-9FFA-E2D1762774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2055-E5B2-436D-BDFC-F619B9B8D691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769D-B9A2-4020-9FFA-E2D1762774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2055-E5B2-436D-BDFC-F619B9B8D691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769D-B9A2-4020-9FFA-E2D1762774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2055-E5B2-436D-BDFC-F619B9B8D691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769D-B9A2-4020-9FFA-E2D1762774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2055-E5B2-436D-BDFC-F619B9B8D691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769D-B9A2-4020-9FFA-E2D1762774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2055-E5B2-436D-BDFC-F619B9B8D691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769D-B9A2-4020-9FFA-E2D1762774D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2055-E5B2-436D-BDFC-F619B9B8D691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769D-B9A2-4020-9FFA-E2D1762774D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2055-E5B2-436D-BDFC-F619B9B8D691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769D-B9A2-4020-9FFA-E2D1762774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2055-E5B2-436D-BDFC-F619B9B8D691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769D-B9A2-4020-9FFA-E2D1762774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3FAA2055-E5B2-436D-BDFC-F619B9B8D691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9466769D-B9A2-4020-9FFA-E2D1762774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3FAA2055-E5B2-436D-BDFC-F619B9B8D691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9466769D-B9A2-4020-9FFA-E2D1762774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FAA2055-E5B2-436D-BDFC-F619B9B8D691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466769D-B9A2-4020-9FFA-E2D1762774D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Industrialization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5.1 and 5.2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05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comli\AppData\Local\Microsoft\Windows\Temporary Internet Files\Content.IE5\9FD6GW7R\abraham-lincoln-316895_64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05100"/>
            <a:ext cx="2407337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Go Back for a bit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7026" y="1866172"/>
            <a:ext cx="6196405" cy="36038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u="sng" dirty="0" smtClean="0"/>
              <a:t>A Country in Turmoil</a:t>
            </a:r>
          </a:p>
          <a:p>
            <a:pPr marL="0" indent="0">
              <a:buNone/>
            </a:pPr>
            <a:r>
              <a:rPr lang="en-US" sz="2800" dirty="0" smtClean="0"/>
              <a:t>Civil War:</a:t>
            </a:r>
          </a:p>
          <a:p>
            <a:pPr lvl="1"/>
            <a:r>
              <a:rPr lang="en-US" sz="2400" dirty="0" smtClean="0"/>
              <a:t>Began: April 12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and April 13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</a:t>
            </a:r>
            <a:r>
              <a:rPr lang="en-US" sz="2400" u="sng" dirty="0" smtClean="0"/>
              <a:t>1861</a:t>
            </a:r>
            <a:endParaRPr lang="en-US" sz="2400" u="sng" dirty="0" smtClean="0"/>
          </a:p>
          <a:p>
            <a:pPr marL="365760" lvl="1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at Fort Sumter</a:t>
            </a:r>
          </a:p>
          <a:p>
            <a:pPr lvl="1"/>
            <a:r>
              <a:rPr lang="en-US" sz="2400" dirty="0" smtClean="0"/>
              <a:t>Ended: April 9, </a:t>
            </a:r>
            <a:r>
              <a:rPr lang="en-US" sz="2400" u="sng" dirty="0" smtClean="0"/>
              <a:t>1865</a:t>
            </a:r>
            <a:endParaRPr lang="en-US" sz="2400" u="sng" dirty="0" smtClean="0"/>
          </a:p>
          <a:p>
            <a:pPr marL="365760" lvl="1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at Appomattox Courthouse</a:t>
            </a:r>
          </a:p>
          <a:p>
            <a:pPr marL="365760" lvl="1" indent="0">
              <a:buNone/>
            </a:pPr>
            <a:r>
              <a:rPr lang="en-US" sz="2800" u="sng" dirty="0" smtClean="0"/>
              <a:t>President Lincoln </a:t>
            </a:r>
            <a:r>
              <a:rPr lang="en-US" sz="2600" dirty="0"/>
              <a:t>a</a:t>
            </a:r>
            <a:r>
              <a:rPr lang="en-US" sz="2600" dirty="0" smtClean="0"/>
              <a:t>ssassinated </a:t>
            </a:r>
            <a:r>
              <a:rPr lang="en-US" sz="2600" dirty="0" smtClean="0"/>
              <a:t>on </a:t>
            </a:r>
          </a:p>
          <a:p>
            <a:pPr marL="365760" lvl="1" indent="0">
              <a:buNone/>
            </a:pPr>
            <a:r>
              <a:rPr lang="en-US" sz="2600" dirty="0" smtClean="0"/>
              <a:t>April 14, 1865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33068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did the country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3601"/>
            <a:ext cx="4876801" cy="358946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30 million people</a:t>
            </a:r>
          </a:p>
          <a:p>
            <a:r>
              <a:rPr lang="en-US" sz="3200" dirty="0" smtClean="0"/>
              <a:t>Only </a:t>
            </a:r>
            <a:r>
              <a:rPr lang="en-US" sz="3200" u="sng" dirty="0" smtClean="0"/>
              <a:t>1.3</a:t>
            </a:r>
            <a:r>
              <a:rPr lang="en-US" sz="3200" dirty="0" smtClean="0"/>
              <a:t> </a:t>
            </a:r>
            <a:r>
              <a:rPr lang="en-US" sz="3200" dirty="0" smtClean="0"/>
              <a:t>million Americans worked in industry</a:t>
            </a:r>
          </a:p>
          <a:p>
            <a:r>
              <a:rPr lang="en-US" sz="3200" dirty="0" smtClean="0"/>
              <a:t>Largely a rural, </a:t>
            </a:r>
            <a:r>
              <a:rPr lang="en-US" sz="3200" u="sng" dirty="0" smtClean="0"/>
              <a:t>farm</a:t>
            </a:r>
            <a:r>
              <a:rPr lang="en-US" sz="3200" dirty="0" smtClean="0"/>
              <a:t>-based </a:t>
            </a:r>
            <a:r>
              <a:rPr lang="en-US" sz="3200" dirty="0" smtClean="0"/>
              <a:t>country</a:t>
            </a:r>
            <a:endParaRPr lang="en-US" sz="3200" dirty="0"/>
          </a:p>
        </p:txBody>
      </p:sp>
      <p:pic>
        <p:nvPicPr>
          <p:cNvPr id="4098" name="Picture 2" descr="C:\Program Files\Microsoft Office\MEDIA\CAGCAT10\j023331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464231"/>
            <a:ext cx="2680465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21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Big Changes Ahead for the U.S.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2119257"/>
            <a:ext cx="7010400" cy="3603812"/>
          </a:xfrm>
        </p:spPr>
        <p:txBody>
          <a:bodyPr/>
          <a:lstStyle/>
          <a:p>
            <a:pPr algn="ctr"/>
            <a:r>
              <a:rPr lang="en-US" dirty="0" smtClean="0"/>
              <a:t>After the Civil War, industry rapidly expanded </a:t>
            </a:r>
          </a:p>
          <a:p>
            <a:pPr marL="0" indent="0" algn="ctr">
              <a:buNone/>
            </a:pPr>
            <a:r>
              <a:rPr lang="en-US" dirty="0" smtClean="0"/>
              <a:t>(</a:t>
            </a:r>
            <a:r>
              <a:rPr lang="en-US" u="sng" dirty="0" smtClean="0"/>
              <a:t>Industrialization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By the late 1800s, the U.S. was the world’s leading </a:t>
            </a:r>
            <a:r>
              <a:rPr lang="en-US" u="sng" dirty="0" smtClean="0"/>
              <a:t>industrialized </a:t>
            </a:r>
            <a:r>
              <a:rPr lang="en-US" dirty="0" smtClean="0"/>
              <a:t>nation</a:t>
            </a:r>
            <a:endParaRPr lang="en-US" dirty="0" smtClean="0"/>
          </a:p>
          <a:p>
            <a:r>
              <a:rPr lang="en-US" dirty="0" smtClean="0"/>
              <a:t>By 1914, the Gross National Product (GNP)- the </a:t>
            </a:r>
            <a:r>
              <a:rPr lang="en-US" u="sng" dirty="0" smtClean="0"/>
              <a:t>total value </a:t>
            </a:r>
            <a:r>
              <a:rPr lang="en-US" dirty="0" smtClean="0"/>
              <a:t>of </a:t>
            </a:r>
            <a:r>
              <a:rPr lang="en-US" dirty="0" smtClean="0"/>
              <a:t>all goods and services that a country produces- </a:t>
            </a:r>
            <a:r>
              <a:rPr lang="en-US" dirty="0" smtClean="0"/>
              <a:t>was</a:t>
            </a:r>
            <a:r>
              <a:rPr lang="en-US" u="sng" dirty="0" smtClean="0"/>
              <a:t> 8 </a:t>
            </a:r>
            <a:r>
              <a:rPr lang="en-US" dirty="0" smtClean="0"/>
              <a:t>times </a:t>
            </a:r>
            <a:r>
              <a:rPr lang="en-US" dirty="0" smtClean="0"/>
              <a:t>greater than it was in 1865 when the Civil War ended!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57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19257"/>
            <a:ext cx="6858000" cy="360381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U.S. was rich in resources:</a:t>
            </a:r>
          </a:p>
          <a:p>
            <a:pPr lvl="1"/>
            <a:r>
              <a:rPr lang="en-US" sz="2400" dirty="0" smtClean="0"/>
              <a:t>Timber</a:t>
            </a:r>
          </a:p>
          <a:p>
            <a:pPr lvl="1"/>
            <a:r>
              <a:rPr lang="en-US" sz="2400" dirty="0" smtClean="0"/>
              <a:t>Coal</a:t>
            </a:r>
          </a:p>
          <a:p>
            <a:pPr lvl="1"/>
            <a:r>
              <a:rPr lang="en-US" sz="2400" dirty="0" smtClean="0"/>
              <a:t>Iron</a:t>
            </a:r>
          </a:p>
          <a:p>
            <a:pPr lvl="1"/>
            <a:r>
              <a:rPr lang="en-US" sz="2400" dirty="0" smtClean="0"/>
              <a:t>Copper</a:t>
            </a:r>
          </a:p>
          <a:p>
            <a:pPr lvl="1"/>
            <a:r>
              <a:rPr lang="en-US" sz="2400" u="sng" dirty="0" smtClean="0"/>
              <a:t>People</a:t>
            </a:r>
            <a:endParaRPr lang="en-US" sz="2400" u="sng" dirty="0"/>
          </a:p>
          <a:p>
            <a:pPr lvl="2"/>
            <a:r>
              <a:rPr lang="en-US" sz="2400" dirty="0" smtClean="0"/>
              <a:t>Between 1860 and 1910, the population of the U.S. nearly tripled!</a:t>
            </a:r>
          </a:p>
        </p:txBody>
      </p:sp>
    </p:spTree>
    <p:extLst>
      <p:ext uri="{BB962C8B-B14F-4D97-AF65-F5344CB8AC3E}">
        <p14:creationId xmlns:p14="http://schemas.microsoft.com/office/powerpoint/2010/main" val="406115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acomli\AppData\Local\Microsoft\Windows\Temporary Internet Files\Content.IE5\FMSVPU7Y\antique-british-150-telephon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330" y="5092808"/>
            <a:ext cx="1425983" cy="107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acomli\AppData\Local\Microsoft\Windows\Temporary Internet Files\Content.IE5\PPR12CY5\light_bulb_idea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339" y="693468"/>
            <a:ext cx="1452342" cy="169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</a:t>
            </a:r>
            <a:br>
              <a:rPr lang="en-US" dirty="0" smtClean="0"/>
            </a:br>
            <a:r>
              <a:rPr lang="en-US" dirty="0" smtClean="0"/>
              <a:t>Inventions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461760" cy="3603812"/>
          </a:xfrm>
        </p:spPr>
        <p:txBody>
          <a:bodyPr>
            <a:normAutofit/>
          </a:bodyPr>
          <a:lstStyle/>
          <a:p>
            <a:pPr marL="274320" lvl="1"/>
            <a:r>
              <a:rPr lang="en-US" sz="2400" u="sng" dirty="0" smtClean="0"/>
              <a:t>Telephone</a:t>
            </a:r>
            <a:r>
              <a:rPr lang="en-US" dirty="0" smtClean="0"/>
              <a:t>: </a:t>
            </a:r>
            <a:r>
              <a:rPr lang="en-US" dirty="0" smtClean="0"/>
              <a:t>1876 Alexander Graham Bell</a:t>
            </a:r>
          </a:p>
          <a:p>
            <a:pPr marL="274320" lvl="1"/>
            <a:r>
              <a:rPr lang="en-US" sz="2400" u="sng" dirty="0" smtClean="0"/>
              <a:t>Electricity</a:t>
            </a:r>
            <a:r>
              <a:rPr lang="en-US" dirty="0" smtClean="0"/>
              <a:t>: </a:t>
            </a:r>
            <a:r>
              <a:rPr lang="en-US" dirty="0" smtClean="0"/>
              <a:t>1882 Thomas Edison started supplying electric power to New York City</a:t>
            </a:r>
          </a:p>
          <a:p>
            <a:pPr marL="274320" lvl="1"/>
            <a:r>
              <a:rPr lang="en-US" sz="2400" u="sng" dirty="0" smtClean="0"/>
              <a:t>Car</a:t>
            </a:r>
            <a:r>
              <a:rPr lang="en-US" dirty="0" smtClean="0"/>
              <a:t>: </a:t>
            </a:r>
            <a:r>
              <a:rPr lang="en-US" dirty="0" smtClean="0"/>
              <a:t>1893 Charles and Frank Duryea invent the gasoline-powered automobile</a:t>
            </a:r>
          </a:p>
          <a:p>
            <a:pPr marL="274320" lvl="1"/>
            <a:r>
              <a:rPr lang="en-US" sz="2400" u="sng" dirty="0" smtClean="0"/>
              <a:t>Airplane</a:t>
            </a:r>
            <a:r>
              <a:rPr lang="en-US" dirty="0" smtClean="0"/>
              <a:t>: </a:t>
            </a:r>
            <a:r>
              <a:rPr lang="en-US" dirty="0" smtClean="0"/>
              <a:t>1903 Wilbur and Orville Wright make first successful powered flight</a:t>
            </a:r>
            <a:endParaRPr lang="en-US" dirty="0"/>
          </a:p>
        </p:txBody>
      </p:sp>
      <p:pic>
        <p:nvPicPr>
          <p:cNvPr id="1029" name="Picture 5" descr="C:\Users\macomli\AppData\Local\Microsoft\Windows\Temporary Internet Files\Content.IE5\XC0TPYDS\715px-Blue_old_car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9" y="5309461"/>
            <a:ext cx="2080083" cy="86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macomli\AppData\Local\Microsoft\Windows\Temporary Internet Files\Content.IE5\XC0TPYDS\airplane-clip-art-free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75" y="1039012"/>
            <a:ext cx="2406112" cy="95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49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Transcontinental Railroad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905000"/>
            <a:ext cx="7086600" cy="3352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Allowed goods and people to move across the country easily and quickly</a:t>
            </a:r>
          </a:p>
          <a:p>
            <a:pPr lvl="1"/>
            <a:r>
              <a:rPr lang="en-US" dirty="0" smtClean="0"/>
              <a:t>Construction started in </a:t>
            </a:r>
            <a:r>
              <a:rPr lang="en-US" sz="2400" u="sng" dirty="0" smtClean="0"/>
              <a:t>1862</a:t>
            </a:r>
            <a:endParaRPr lang="en-US" sz="2400" u="sng" dirty="0"/>
          </a:p>
          <a:p>
            <a:r>
              <a:rPr lang="en-US" dirty="0" smtClean="0"/>
              <a:t>In 1865, the U.S. had 35,000 miles of railroad track</a:t>
            </a:r>
          </a:p>
          <a:p>
            <a:pPr marL="274320" lvl="1"/>
            <a:r>
              <a:rPr lang="en-US" dirty="0" smtClean="0"/>
              <a:t>By 1900, the U.S. had more than </a:t>
            </a:r>
            <a:r>
              <a:rPr lang="en-US" sz="2400" u="sng" dirty="0" smtClean="0"/>
              <a:t>200,000</a:t>
            </a:r>
            <a:r>
              <a:rPr lang="en-US" dirty="0" smtClean="0"/>
              <a:t> </a:t>
            </a:r>
            <a:r>
              <a:rPr lang="en-US" dirty="0" smtClean="0"/>
              <a:t>miles of track</a:t>
            </a:r>
          </a:p>
          <a:p>
            <a:pPr lvl="1"/>
            <a:r>
              <a:rPr lang="en-US" dirty="0" smtClean="0"/>
              <a:t>Lead to the creation of 4 </a:t>
            </a:r>
            <a:r>
              <a:rPr lang="en-US" sz="2400" u="sng" dirty="0" smtClean="0"/>
              <a:t>time zones</a:t>
            </a:r>
            <a:endParaRPr lang="en-US" sz="2000" u="sng" dirty="0"/>
          </a:p>
          <a:p>
            <a:pPr lvl="1"/>
            <a:r>
              <a:rPr lang="en-US" dirty="0" smtClean="0"/>
              <a:t>Before this, each community set their clock according to the position of the sun</a:t>
            </a:r>
            <a:endParaRPr lang="en-US" dirty="0"/>
          </a:p>
        </p:txBody>
      </p:sp>
      <p:pic>
        <p:nvPicPr>
          <p:cNvPr id="2050" name="Picture 2" descr="C:\Users\macomli\AppData\Local\Microsoft\Windows\Temporary Internet Files\Content.IE5\FMSVPU7Y\rails-156523_64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105400"/>
            <a:ext cx="77724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32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112</TotalTime>
  <Words>257</Words>
  <Application>Microsoft Office PowerPoint</Application>
  <PresentationFormat>On-screen Show (4:3)</PresentationFormat>
  <Paragraphs>40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Pushpin</vt:lpstr>
      <vt:lpstr>Industrialization</vt:lpstr>
      <vt:lpstr>Let’s Go Back for a bit</vt:lpstr>
      <vt:lpstr>What did the country look like?</vt:lpstr>
      <vt:lpstr>Big Changes Ahead for the U.S.</vt:lpstr>
      <vt:lpstr>Natural Resources</vt:lpstr>
      <vt:lpstr>New  Inventions</vt:lpstr>
      <vt:lpstr>Transcontinental Railroad</vt:lpstr>
    </vt:vector>
  </TitlesOfParts>
  <Company>L'Anse Creuse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Industrialization</dc:title>
  <dc:creator>Windows User</dc:creator>
  <cp:lastModifiedBy>Windows User</cp:lastModifiedBy>
  <cp:revision>7</cp:revision>
  <dcterms:created xsi:type="dcterms:W3CDTF">2015-09-11T10:38:34Z</dcterms:created>
  <dcterms:modified xsi:type="dcterms:W3CDTF">2015-09-11T12:31:44Z</dcterms:modified>
</cp:coreProperties>
</file>