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AA2055-E5B2-436D-BDFC-F619B9B8D691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66769D-B9A2-4020-9FFA-E2D1762774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5.1 and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omli\AppData\Local\Microsoft\Windows\Temporary Internet Files\Content.IE5\9FD6GW7R\abraham-lincoln-316895_6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05100"/>
            <a:ext cx="24073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Back for a bit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7026" y="1866172"/>
            <a:ext cx="6196405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 smtClean="0"/>
              <a:t>A Country in Turmoil</a:t>
            </a:r>
          </a:p>
          <a:p>
            <a:pPr marL="0" indent="0">
              <a:buNone/>
            </a:pPr>
            <a:r>
              <a:rPr lang="en-US" sz="2800" dirty="0" smtClean="0"/>
              <a:t>Civil War:</a:t>
            </a:r>
          </a:p>
          <a:p>
            <a:pPr lvl="1"/>
            <a:r>
              <a:rPr lang="en-US" sz="2400" dirty="0" smtClean="0"/>
              <a:t>Began: April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April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u="sng" dirty="0" smtClean="0"/>
              <a:t>	</a:t>
            </a:r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at Fort Sumter</a:t>
            </a:r>
          </a:p>
          <a:p>
            <a:pPr lvl="1"/>
            <a:r>
              <a:rPr lang="en-US" sz="2400" dirty="0" smtClean="0"/>
              <a:t>Ended: April 9, </a:t>
            </a:r>
            <a:r>
              <a:rPr lang="en-US" sz="2400" u="sng" dirty="0" smtClean="0"/>
              <a:t>		</a:t>
            </a:r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at Appomattox Courthouse</a:t>
            </a:r>
          </a:p>
          <a:p>
            <a:pPr marL="365760" lvl="1" indent="0">
              <a:buNone/>
            </a:pPr>
            <a:r>
              <a:rPr lang="en-US" sz="2800" u="sng" dirty="0"/>
              <a:t>		</a:t>
            </a:r>
            <a:r>
              <a:rPr lang="en-US" sz="2800" u="sng" dirty="0" smtClean="0"/>
              <a:t> 	</a:t>
            </a:r>
            <a:r>
              <a:rPr lang="en-US" sz="2600" dirty="0" smtClean="0"/>
              <a:t>Assassinated on </a:t>
            </a:r>
          </a:p>
          <a:p>
            <a:pPr marL="365760" lvl="1" indent="0">
              <a:buNone/>
            </a:pPr>
            <a:r>
              <a:rPr lang="en-US" sz="2600" dirty="0" smtClean="0"/>
              <a:t>April 14, 1865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306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the country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1"/>
            <a:ext cx="4876801" cy="35894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30 million people</a:t>
            </a:r>
          </a:p>
          <a:p>
            <a:r>
              <a:rPr lang="en-US" sz="3200" dirty="0" smtClean="0"/>
              <a:t>Only </a:t>
            </a:r>
            <a:r>
              <a:rPr lang="en-US" sz="3200" u="sng" dirty="0" smtClean="0"/>
              <a:t>		</a:t>
            </a:r>
            <a:r>
              <a:rPr lang="en-US" sz="3200" dirty="0" smtClean="0"/>
              <a:t> million Americans worked in industry</a:t>
            </a:r>
          </a:p>
          <a:p>
            <a:r>
              <a:rPr lang="en-US" sz="3200" dirty="0" smtClean="0"/>
              <a:t>Largely a rural, </a:t>
            </a:r>
            <a:r>
              <a:rPr lang="en-US" sz="3200" u="sng" dirty="0" smtClean="0"/>
              <a:t>		</a:t>
            </a:r>
            <a:r>
              <a:rPr lang="en-US" sz="3200" dirty="0" smtClean="0"/>
              <a:t>-based country</a:t>
            </a:r>
            <a:endParaRPr lang="en-US" sz="3200" dirty="0"/>
          </a:p>
        </p:txBody>
      </p:sp>
      <p:pic>
        <p:nvPicPr>
          <p:cNvPr id="4098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64231"/>
            <a:ext cx="268046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Changes Ahead for the U.S.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pPr algn="ctr"/>
            <a:r>
              <a:rPr lang="en-US" dirty="0" smtClean="0"/>
              <a:t>After the Civil War, industry rapidly expanded 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u="sng" dirty="0" smtClean="0"/>
              <a:t>						</a:t>
            </a:r>
            <a:r>
              <a:rPr lang="en-US" dirty="0" smtClean="0"/>
              <a:t>)</a:t>
            </a:r>
          </a:p>
          <a:p>
            <a:r>
              <a:rPr lang="en-US" dirty="0" smtClean="0"/>
              <a:t>By the late 1800s, the U.S. was the world’s leading </a:t>
            </a:r>
            <a:r>
              <a:rPr lang="en-US" u="sng" dirty="0" smtClean="0"/>
              <a:t>				</a:t>
            </a:r>
            <a:r>
              <a:rPr lang="en-US" dirty="0" smtClean="0"/>
              <a:t>nation</a:t>
            </a:r>
          </a:p>
          <a:p>
            <a:r>
              <a:rPr lang="en-US" dirty="0" smtClean="0"/>
              <a:t>By 1914, the Gross National Product (GNP)- the </a:t>
            </a:r>
            <a:r>
              <a:rPr lang="en-US" u="sng" dirty="0" smtClean="0"/>
              <a:t>			</a:t>
            </a:r>
            <a:r>
              <a:rPr lang="en-US" dirty="0" smtClean="0"/>
              <a:t>of all goods and services that a country produces- was</a:t>
            </a:r>
            <a:r>
              <a:rPr lang="en-US" u="sng" dirty="0" smtClean="0"/>
              <a:t>		</a:t>
            </a:r>
            <a:r>
              <a:rPr lang="en-US" dirty="0" smtClean="0"/>
              <a:t>times greater than it was in 1865 when the Civil War ended!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858000" cy="3603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U.S. was rich in resources:</a:t>
            </a:r>
          </a:p>
          <a:p>
            <a:pPr lvl="1"/>
            <a:r>
              <a:rPr lang="en-US" sz="2400" dirty="0" smtClean="0"/>
              <a:t>Timber</a:t>
            </a:r>
          </a:p>
          <a:p>
            <a:pPr lvl="1"/>
            <a:r>
              <a:rPr lang="en-US" sz="2400" dirty="0" smtClean="0"/>
              <a:t>Coal</a:t>
            </a:r>
          </a:p>
          <a:p>
            <a:pPr lvl="1"/>
            <a:r>
              <a:rPr lang="en-US" sz="2400" dirty="0" smtClean="0"/>
              <a:t>Iron</a:t>
            </a:r>
          </a:p>
          <a:p>
            <a:pPr lvl="1"/>
            <a:r>
              <a:rPr lang="en-US" sz="2400" dirty="0" smtClean="0"/>
              <a:t>Copper</a:t>
            </a:r>
          </a:p>
          <a:p>
            <a:pPr lvl="1"/>
            <a:r>
              <a:rPr lang="en-US" sz="2400" u="sng" dirty="0"/>
              <a:t>				</a:t>
            </a:r>
          </a:p>
          <a:p>
            <a:pPr lvl="2"/>
            <a:r>
              <a:rPr lang="en-US" sz="2400" dirty="0" smtClean="0"/>
              <a:t>Between 1860 and 1910, the population of the U.S. nearly tripled!</a:t>
            </a:r>
          </a:p>
        </p:txBody>
      </p:sp>
    </p:spTree>
    <p:extLst>
      <p:ext uri="{BB962C8B-B14F-4D97-AF65-F5344CB8AC3E}">
        <p14:creationId xmlns:p14="http://schemas.microsoft.com/office/powerpoint/2010/main" val="40611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comli\AppData\Local\Microsoft\Windows\Temporary Internet Files\Content.IE5\FMSVPU7Y\antique-british-150-teleph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30" y="5092808"/>
            <a:ext cx="1425983" cy="10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comli\AppData\Local\Microsoft\Windows\Temporary Internet Files\Content.IE5\PPR12CY5\light_bulb_ide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39" y="693468"/>
            <a:ext cx="1452342" cy="16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br>
              <a:rPr lang="en-US" dirty="0" smtClean="0"/>
            </a:br>
            <a:r>
              <a:rPr lang="en-US" dirty="0" smtClean="0"/>
              <a:t>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461760" cy="3603812"/>
          </a:xfrm>
        </p:spPr>
        <p:txBody>
          <a:bodyPr>
            <a:normAutofit/>
          </a:bodyPr>
          <a:lstStyle/>
          <a:p>
            <a:pPr marL="274320" lvl="1"/>
            <a:r>
              <a:rPr lang="en-US" sz="2400" u="sng" dirty="0"/>
              <a:t>		</a:t>
            </a:r>
            <a:r>
              <a:rPr lang="en-US" sz="2400" u="sng" dirty="0" smtClean="0"/>
              <a:t>	</a:t>
            </a:r>
            <a:r>
              <a:rPr lang="en-US" dirty="0" smtClean="0"/>
              <a:t>: 1876 Alexander Graham Bell</a:t>
            </a:r>
          </a:p>
          <a:p>
            <a:pPr marL="274320" lvl="1"/>
            <a:r>
              <a:rPr lang="en-US" sz="2400" u="sng" dirty="0"/>
              <a:t>						</a:t>
            </a:r>
            <a:r>
              <a:rPr lang="en-US" dirty="0" smtClean="0"/>
              <a:t>: 1882 Thomas Edison started supplying electric power to New York City</a:t>
            </a:r>
          </a:p>
          <a:p>
            <a:pPr marL="274320" lvl="1"/>
            <a:r>
              <a:rPr lang="en-US" sz="2400" u="sng" dirty="0"/>
              <a:t>		</a:t>
            </a:r>
            <a:r>
              <a:rPr lang="en-US" dirty="0" smtClean="0"/>
              <a:t>: 1893 Charles and Frank Duryea invent the gasoline-powered automobile</a:t>
            </a:r>
          </a:p>
          <a:p>
            <a:pPr marL="274320" lvl="1"/>
            <a:r>
              <a:rPr lang="en-US" sz="2400" u="sng" dirty="0"/>
              <a:t>		</a:t>
            </a:r>
            <a:r>
              <a:rPr lang="en-US" sz="2000" u="sng" dirty="0"/>
              <a:t>		</a:t>
            </a:r>
            <a:r>
              <a:rPr lang="en-US" dirty="0" smtClean="0"/>
              <a:t>: 1903 Wilbur and Orville Wright make first successful powered flight</a:t>
            </a:r>
            <a:endParaRPr lang="en-US" dirty="0"/>
          </a:p>
        </p:txBody>
      </p:sp>
      <p:pic>
        <p:nvPicPr>
          <p:cNvPr id="1029" name="Picture 5" descr="C:\Users\macomli\AppData\Local\Microsoft\Windows\Temporary Internet Files\Content.IE5\XC0TPYDS\715px-Blue_old_ca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309461"/>
            <a:ext cx="2080083" cy="8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comli\AppData\Local\Microsoft\Windows\Temporary Internet Files\Content.IE5\XC0TPYDS\airplane-clip-art-fre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5" y="1039012"/>
            <a:ext cx="2406112" cy="9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05000"/>
            <a:ext cx="70866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Allowed goods and people to move across the country easily and quickly</a:t>
            </a:r>
          </a:p>
          <a:p>
            <a:pPr lvl="1"/>
            <a:r>
              <a:rPr lang="en-US" dirty="0" smtClean="0"/>
              <a:t>Construction started in </a:t>
            </a:r>
            <a:r>
              <a:rPr lang="en-US" sz="2400" u="sng" dirty="0"/>
              <a:t>				</a:t>
            </a:r>
          </a:p>
          <a:p>
            <a:r>
              <a:rPr lang="en-US" dirty="0" smtClean="0"/>
              <a:t>In 1865, the U.S. had 35,000 miles of railroad track</a:t>
            </a:r>
          </a:p>
          <a:p>
            <a:pPr marL="274320" lvl="1"/>
            <a:r>
              <a:rPr lang="en-US" dirty="0" smtClean="0"/>
              <a:t>By 1900, the U.S. had more than </a:t>
            </a:r>
            <a:r>
              <a:rPr lang="en-US" sz="2400" u="sng" dirty="0"/>
              <a:t>		</a:t>
            </a:r>
            <a:r>
              <a:rPr lang="en-US" sz="2000" u="sng" dirty="0"/>
              <a:t>	</a:t>
            </a:r>
            <a:r>
              <a:rPr lang="en-US" dirty="0" smtClean="0"/>
              <a:t> miles of track</a:t>
            </a:r>
          </a:p>
          <a:p>
            <a:pPr lvl="1"/>
            <a:r>
              <a:rPr lang="en-US" dirty="0" smtClean="0"/>
              <a:t>Lead to the creation of 4 </a:t>
            </a:r>
            <a:r>
              <a:rPr lang="en-US" sz="2400" u="sng" dirty="0"/>
              <a:t>		</a:t>
            </a:r>
            <a:r>
              <a:rPr lang="en-US" sz="2000" u="sng" dirty="0"/>
              <a:t>		</a:t>
            </a:r>
          </a:p>
          <a:p>
            <a:pPr lvl="1"/>
            <a:r>
              <a:rPr lang="en-US" dirty="0" smtClean="0"/>
              <a:t>Before this, each community set their clock according to the position of the sun</a:t>
            </a:r>
            <a:endParaRPr lang="en-US" dirty="0"/>
          </a:p>
        </p:txBody>
      </p:sp>
      <p:pic>
        <p:nvPicPr>
          <p:cNvPr id="2050" name="Picture 2" descr="C:\Users\macomli\AppData\Local\Microsoft\Windows\Temporary Internet Files\Content.IE5\FMSVPU7Y\rails-156523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7772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</TotalTime>
  <Words>85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Industrialization</vt:lpstr>
      <vt:lpstr>Let’s Go Back for a bit</vt:lpstr>
      <vt:lpstr>What did the country look like?</vt:lpstr>
      <vt:lpstr>Big Changes Ahead for the U.S.</vt:lpstr>
      <vt:lpstr>Natural Resources</vt:lpstr>
      <vt:lpstr>New  Inventions</vt:lpstr>
      <vt:lpstr>Transcontinental Railroad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Windows User</dc:creator>
  <cp:lastModifiedBy>Windows User</cp:lastModifiedBy>
  <cp:revision>6</cp:revision>
  <dcterms:created xsi:type="dcterms:W3CDTF">2015-09-11T10:38:34Z</dcterms:created>
  <dcterms:modified xsi:type="dcterms:W3CDTF">2015-09-11T12:05:09Z</dcterms:modified>
</cp:coreProperties>
</file>